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3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Franklin Gothic Book"/>
        <a:ea typeface="Franklin Gothic Book"/>
        <a:cs typeface="Franklin Gothic Book"/>
        <a:sym typeface="Franklin Gothic Book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Franklin Gothic Book"/>
          <a:ea typeface="Franklin Gothic Book"/>
          <a:cs typeface="Franklin Gothic Boo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" name="Shape 2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宋体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宋体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0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我先做一个简单的自我介绍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内联样式的格式也是一样的。一般都是写在一行里。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3" name="Shape 12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说到前端的工作流程，这里大家可能有问一个为什么？</a:t>
            </a:r>
          </a:p>
          <a:p>
            <a:pPr/>
            <a:r>
              <a:t>我觉得，</a:t>
            </a:r>
            <a:r>
              <a:t>了解前端的工作流程，让我们对前端的工作进度以及时长心中有数。</a:t>
            </a:r>
          </a:p>
          <a:p>
            <a:pPr/>
            <a:r>
              <a:t>其中需要编辑部的同事参与的环节有。</a:t>
            </a:r>
          </a:p>
          <a:p>
            <a:pPr/>
            <a:r>
              <a:t>确认的时候，前端一般会发一条临时的预览链接给需求方确认。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当我们有这样的设计的时候，我们需要想得更多。</a:t>
            </a:r>
          </a:p>
          <a:p>
            <a:pPr/>
            <a:r>
              <a:t>一般，前端接到设计稿后都会联系编辑进一步确认。</a:t>
            </a:r>
          </a:p>
          <a:p>
            <a:pPr/>
            <a:r>
              <a:t>一般带有导航点的，我们都能知道是轮播图。</a:t>
            </a:r>
          </a:p>
          <a:p>
            <a:pPr/>
            <a:r>
              <a:t>悬浮层或者悬浮后才出现的元素。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HTML5和CSS3为我们带来了更多新特性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有些事情，需要联系技术来完成的。主要是设计数据交互方面的。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有助于前端以最快的速度为你解决问题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Shape 1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这里使用 内部样式最方便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Shape 1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仅支持一段文字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hape 2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一些列表没有做自适应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5" name="Shape 21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需要复制某个模块时，可以咨询前端。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1" name="Shape 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今天我主要是给大家讲解一下HTML与CSS的基础，还有前端的工作流程。之后，会有具体的情景分析跟提问环节。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Shape 2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需要复制某个模块时，可以咨询前端。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了解HTML与CSS能帮助我们做出正确的判定，知道它是错在哪里，从而解决问题。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6" name="Shape 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通俗来说网页分别由...</a:t>
            </a:r>
          </a:p>
          <a:p>
            <a:pPr/>
            <a:r>
              <a:t>HTML是超文本标记语言，是用来构建框架的。CSS是层叠样式表，控制网页的外观。JavaScript是行为。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hape 6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从概念上来说…</a:t>
            </a:r>
          </a:p>
          <a:p>
            <a:pPr/>
            <a:r>
              <a:t>接下来</a:t>
            </a:r>
            <a:r>
              <a:t>我们要引入两个概念，</a:t>
            </a:r>
            <a:r>
              <a:t>HTML标签</a:t>
            </a:r>
            <a:r>
              <a:t>跟</a:t>
            </a:r>
            <a:r>
              <a:t>HTML元素</a:t>
            </a:r>
            <a:r>
              <a:t>。</a:t>
            </a:r>
          </a:p>
          <a:p>
            <a:pPr/>
            <a:r>
              <a:t>标签主要有两种形式，开始标签和结束标签。</a:t>
            </a:r>
          </a:p>
          <a:p>
            <a:pPr/>
            <a:r>
              <a:t>标签之间可以嵌套标签也可以书写内容。怎么理解标签之间的嵌套。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9" name="Shape 6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属性总是在 HTML 元素的开始标签中规定。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0" name="Shape 8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结束标签不正确，书写属性格式不正确，属性值漏了引号。</a:t>
            </a:r>
          </a:p>
          <a:p>
            <a:pPr/>
            <a:r>
              <a:t>会导致浏览器不正确的解析，导致页面异常。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说到CSS，这里有三个概念。</a:t>
            </a:r>
          </a:p>
          <a:p>
            <a:pPr/>
            <a:r>
              <a:t>我现在有个’袜子’，我是要把袜子套到手里还是脚上，浏览器是不知道的。</a:t>
            </a:r>
          </a:p>
          <a:p>
            <a:pPr/>
            <a:r>
              <a:t>属性跟值是描述这个’袜子’。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外部样式表一般是由前端来维护。内部样式表与内联样式都能在发布器的模板上看到，方便我们做一个简单的调整。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gradFill>
            <a:gsLst>
              <a:gs pos="0">
                <a:srgbClr val="DDDDDD"/>
              </a:gs>
              <a:gs pos="100000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30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pic>
        <p:nvPicPr>
          <p:cNvPr id="19" name="logo.png" descr="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0" y="2071687"/>
            <a:ext cx="1241425" cy="1250951"/>
          </a:xfrm>
          <a:prstGeom prst="rect">
            <a:avLst/>
          </a:prstGeom>
          <a:ln w="12700">
            <a:miter lim="400000"/>
          </a:ln>
        </p:spPr>
      </p:pic>
      <p:sp>
        <p:nvSpPr>
          <p:cNvPr id="20" name="Shape 2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标题文本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8413191" y="6406426"/>
            <a:ext cx="273609" cy="26497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000" u="none">
          <a:ln>
            <a:noFill/>
          </a:ln>
          <a:solidFill>
            <a:srgbClr val="000000"/>
          </a:solidFill>
          <a:uFillTx/>
          <a:latin typeface="Franklin Gothic Medium"/>
          <a:ea typeface="Franklin Gothic Medium"/>
          <a:cs typeface="Franklin Gothic Medium"/>
          <a:sym typeface="Franklin Gothic Medium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1pPr>
      <a:lvl2pPr marL="838200" marR="0" indent="-3810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2pPr>
      <a:lvl3pPr marL="1163781" marR="0" indent="-249381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3pPr>
      <a:lvl4pPr marL="1645920" marR="0" indent="-27432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4pPr>
      <a:lvl5pPr marL="21336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5pPr>
      <a:lvl6pPr marL="25908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6pPr>
      <a:lvl7pPr marL="30480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7pPr>
      <a:lvl8pPr marL="35052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8pPr>
      <a:lvl9pPr marL="3962400" marR="0" indent="-304800" algn="l" defTabSz="9144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Franklin Gothic Book"/>
          <a:ea typeface="Franklin Gothic Book"/>
          <a:cs typeface="Franklin Gothic Book"/>
          <a:sym typeface="Franklin Gothic Book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ranklin Gothic Book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2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6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40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41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42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0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2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3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.gif"/><Relationship Id="rId5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/>
        </p:nvSpPr>
        <p:spPr>
          <a:xfrm>
            <a:off x="3563937" y="2374423"/>
            <a:ext cx="5111751" cy="548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>
              <a:defRPr b="1" sz="3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HTML与CSS基础介绍</a:t>
            </a:r>
          </a:p>
        </p:txBody>
      </p:sp>
      <p:sp>
        <p:nvSpPr>
          <p:cNvPr id="30" name="Shape 30"/>
          <p:cNvSpPr/>
          <p:nvPr/>
        </p:nvSpPr>
        <p:spPr>
          <a:xfrm>
            <a:off x="-1" y="6226175"/>
            <a:ext cx="9144002" cy="90488"/>
          </a:xfrm>
          <a:prstGeom prst="rect">
            <a:avLst/>
          </a:prstGeom>
          <a:solidFill>
            <a:srgbClr val="D20A43">
              <a:alpha val="8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/>
        </p:nvSpPr>
        <p:spPr>
          <a:xfrm>
            <a:off x="468312" y="1270000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如何引入CSS？</a:t>
            </a:r>
          </a:p>
        </p:txBody>
      </p:sp>
      <p:pic>
        <p:nvPicPr>
          <p:cNvPr id="90" name="搜狗截图201510211155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6600" y="2205037"/>
            <a:ext cx="4486275" cy="333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91" name="搜狗截图2015102111554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76600" y="3213100"/>
            <a:ext cx="1762125" cy="1190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搜狗截图2015102111555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76600" y="4941887"/>
            <a:ext cx="2952750" cy="352426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Shape 93"/>
          <p:cNvSpPr/>
          <p:nvPr/>
        </p:nvSpPr>
        <p:spPr>
          <a:xfrm>
            <a:off x="900112" y="2133600"/>
            <a:ext cx="1800226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外部样式表</a:t>
            </a:r>
          </a:p>
        </p:txBody>
      </p:sp>
      <p:sp>
        <p:nvSpPr>
          <p:cNvPr id="94" name="Shape 94"/>
          <p:cNvSpPr/>
          <p:nvPr/>
        </p:nvSpPr>
        <p:spPr>
          <a:xfrm>
            <a:off x="900112" y="3500437"/>
            <a:ext cx="1800226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内部样式表</a:t>
            </a:r>
          </a:p>
        </p:txBody>
      </p:sp>
      <p:sp>
        <p:nvSpPr>
          <p:cNvPr id="95" name="Shape 95"/>
          <p:cNvSpPr/>
          <p:nvPr/>
        </p:nvSpPr>
        <p:spPr>
          <a:xfrm>
            <a:off x="971550" y="4870450"/>
            <a:ext cx="1800225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内联样式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91" grpId="4"/>
      <p:bldP build="whole" bldLvl="1" animBg="1" rev="0" advAuto="0" spid="90" grpId="2"/>
      <p:bldP build="whole" bldLvl="1" animBg="1" rev="0" advAuto="0" spid="94" grpId="3"/>
      <p:bldP build="whole" bldLvl="1" animBg="1" rev="0" advAuto="0" spid="93" grpId="1"/>
      <p:bldP build="whole" bldLvl="1" animBg="1" rev="0" advAuto="0" spid="95" grpId="5"/>
      <p:bldP build="whole" bldLvl="1" animBg="1" rev="0" advAuto="0" spid="92" grpId="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搜狗截图2015102114013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750" y="1341437"/>
            <a:ext cx="1762125" cy="1143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搜狗截图201510211402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76600" y="1341437"/>
            <a:ext cx="1600200" cy="112395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搜狗截图2015102114031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67400" y="1270000"/>
            <a:ext cx="2171700" cy="1323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02" name="搜狗截图20151021140526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39750" y="3717925"/>
            <a:ext cx="2143125" cy="1352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搜狗截图20151021140532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39750" y="5373687"/>
            <a:ext cx="4286250" cy="333376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/>
        </p:nvSpPr>
        <p:spPr>
          <a:xfrm flipV="1">
            <a:off x="1979612" y="2205037"/>
            <a:ext cx="576263" cy="43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5" name="Shape 105"/>
          <p:cNvSpPr/>
          <p:nvPr/>
        </p:nvSpPr>
        <p:spPr>
          <a:xfrm flipV="1">
            <a:off x="4572000" y="2133600"/>
            <a:ext cx="576263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6" name="Shape 106"/>
          <p:cNvSpPr/>
          <p:nvPr/>
        </p:nvSpPr>
        <p:spPr>
          <a:xfrm flipV="1">
            <a:off x="7740650" y="2276475"/>
            <a:ext cx="576263" cy="4333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7" name="Shape 107"/>
          <p:cNvSpPr/>
          <p:nvPr/>
        </p:nvSpPr>
        <p:spPr>
          <a:xfrm>
            <a:off x="2916237" y="4221162"/>
            <a:ext cx="576264" cy="504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03" y="0"/>
                </a:moveTo>
                <a:lnTo>
                  <a:pt x="21600" y="2175"/>
                </a:lnTo>
                <a:lnTo>
                  <a:pt x="8408" y="21600"/>
                </a:lnTo>
                <a:lnTo>
                  <a:pt x="0" y="11420"/>
                </a:lnTo>
                <a:lnTo>
                  <a:pt x="1501" y="9210"/>
                </a:lnTo>
                <a:lnTo>
                  <a:pt x="8112" y="17215"/>
                </a:lnTo>
                <a:lnTo>
                  <a:pt x="19803" y="0"/>
                </a:lnTo>
                <a:close/>
              </a:path>
            </a:pathLst>
          </a:custGeom>
          <a:gradFill>
            <a:gsLst>
              <a:gs pos="0">
                <a:srgbClr val="00CC00"/>
              </a:gs>
              <a:gs pos="100000">
                <a:srgbClr val="61D97B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08" name="Shape 108"/>
          <p:cNvSpPr/>
          <p:nvPr/>
        </p:nvSpPr>
        <p:spPr>
          <a:xfrm>
            <a:off x="5003800" y="5373687"/>
            <a:ext cx="576263" cy="504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9803" y="0"/>
                </a:moveTo>
                <a:lnTo>
                  <a:pt x="21600" y="2175"/>
                </a:lnTo>
                <a:lnTo>
                  <a:pt x="8408" y="21600"/>
                </a:lnTo>
                <a:lnTo>
                  <a:pt x="0" y="11420"/>
                </a:lnTo>
                <a:lnTo>
                  <a:pt x="1501" y="9210"/>
                </a:lnTo>
                <a:lnTo>
                  <a:pt x="8112" y="17215"/>
                </a:lnTo>
                <a:lnTo>
                  <a:pt x="19803" y="0"/>
                </a:lnTo>
                <a:close/>
              </a:path>
            </a:pathLst>
          </a:custGeom>
          <a:gradFill>
            <a:gsLst>
              <a:gs pos="0">
                <a:srgbClr val="00CC00"/>
              </a:gs>
              <a:gs pos="100000">
                <a:srgbClr val="61D97B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Class="entr" nodeType="after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ID="9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Class="entr" nodeType="afterEffect" presetID="9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4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1"/>
      <p:bldP build="whole" bldLvl="1" animBg="1" rev="0" advAuto="0" spid="104" grpId="3"/>
      <p:bldP build="whole" bldLvl="1" animBg="1" rev="0" advAuto="0" spid="103" grpId="7"/>
      <p:bldP build="whole" bldLvl="1" animBg="1" rev="0" advAuto="0" spid="105" grpId="4"/>
      <p:bldP build="whole" bldLvl="1" animBg="1" rev="0" advAuto="0" spid="107" grpId="8"/>
      <p:bldP build="whole" bldLvl="1" animBg="1" rev="0" advAuto="0" spid="108" grpId="9"/>
      <p:bldP build="whole" bldLvl="1" animBg="1" rev="0" advAuto="0" spid="101" grpId="2"/>
      <p:bldP build="whole" bldLvl="1" animBg="1" rev="0" advAuto="0" spid="106" grpId="5"/>
      <p:bldP build="whole" bldLvl="1" animBg="1" rev="0" advAuto="0" spid="102" grpId="6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468312" y="1270000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比较常用的属性：</a:t>
            </a:r>
          </a:p>
        </p:txBody>
      </p:sp>
      <p:pic>
        <p:nvPicPr>
          <p:cNvPr id="113" name="搜狗截图201510220010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750" y="2062162"/>
            <a:ext cx="7061200" cy="2084388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Shape 114"/>
          <p:cNvSpPr/>
          <p:nvPr/>
        </p:nvSpPr>
        <p:spPr>
          <a:xfrm>
            <a:off x="468312" y="4283075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更多属性参考地址：</a:t>
            </a:r>
          </a:p>
        </p:txBody>
      </p:sp>
      <p:sp>
        <p:nvSpPr>
          <p:cNvPr id="115" name="Shape 115"/>
          <p:cNvSpPr/>
          <p:nvPr/>
        </p:nvSpPr>
        <p:spPr>
          <a:xfrm>
            <a:off x="1104900" y="4954587"/>
            <a:ext cx="6406416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 u="sng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http://w3school.com.cn/cssref/index.asp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15" grpId="3"/>
      <p:bldP build="whole" bldLvl="1" animBg="1" rev="0" advAuto="0" spid="114" grpId="2"/>
      <p:bldP build="whole" bldLvl="1" animBg="1" rev="0" advAuto="0" spid="11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>
            <p:ph type="title" idx="4294967295"/>
          </p:nvPr>
        </p:nvSpPr>
        <p:spPr>
          <a:xfrm>
            <a:off x="357187" y="-1"/>
            <a:ext cx="8229601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了解前端的工作流程</a:t>
            </a:r>
          </a:p>
        </p:txBody>
      </p:sp>
      <p:sp>
        <p:nvSpPr>
          <p:cNvPr id="118" name="Shape 118"/>
          <p:cNvSpPr/>
          <p:nvPr/>
        </p:nvSpPr>
        <p:spPr>
          <a:xfrm>
            <a:off x="468312" y="1412875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我们为什么要了解前端的工作流程？</a:t>
            </a:r>
          </a:p>
        </p:txBody>
      </p:sp>
      <p:pic>
        <p:nvPicPr>
          <p:cNvPr id="119" name="前端开发流程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55875" y="1917700"/>
            <a:ext cx="4376738" cy="4241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/>
          <p:nvPr/>
        </p:nvSpPr>
        <p:spPr>
          <a:xfrm flipV="1">
            <a:off x="4500562" y="2276475"/>
            <a:ext cx="1223964" cy="5778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75" y="0"/>
                </a:moveTo>
                <a:cubicBezTo>
                  <a:pt x="571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571" y="21600"/>
                  <a:pt x="1275" y="21600"/>
                </a:cubicBezTo>
                <a:lnTo>
                  <a:pt x="20325" y="21600"/>
                </a:lnTo>
                <a:cubicBezTo>
                  <a:pt x="21029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1029" y="0"/>
                  <a:pt x="20325" y="0"/>
                </a:cubicBezTo>
                <a:close/>
              </a:path>
            </a:pathLst>
          </a:custGeom>
          <a:ln w="12700">
            <a:solidFill>
              <a:srgbClr val="F63771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21" name="Shape 121"/>
          <p:cNvSpPr/>
          <p:nvPr/>
        </p:nvSpPr>
        <p:spPr>
          <a:xfrm flipV="1">
            <a:off x="3708400" y="4437062"/>
            <a:ext cx="1368425" cy="5762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137" y="0"/>
                </a:moveTo>
                <a:cubicBezTo>
                  <a:pt x="509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509" y="21600"/>
                  <a:pt x="1137" y="21600"/>
                </a:cubicBezTo>
                <a:lnTo>
                  <a:pt x="20463" y="21600"/>
                </a:lnTo>
                <a:cubicBezTo>
                  <a:pt x="21091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1091" y="0"/>
                  <a:pt x="20463" y="0"/>
                </a:cubicBezTo>
                <a:close/>
              </a:path>
            </a:pathLst>
          </a:custGeom>
          <a:ln w="12700">
            <a:solidFill>
              <a:srgbClr val="F63771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0" grpId="3"/>
      <p:bldP build="whole" bldLvl="1" animBg="1" rev="0" advAuto="0" spid="121" grpId="2"/>
      <p:bldP build="whole" bldLvl="1" animBg="1" rev="0" advAuto="0" spid="119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468312" y="1270000"/>
            <a:ext cx="8208963" cy="2367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响应式设计。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选项卡（tab）。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选项卡的面板内容。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轮播图。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悬浮层。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弹出层。</a:t>
            </a:r>
          </a:p>
        </p:txBody>
      </p:sp>
      <p:pic>
        <p:nvPicPr>
          <p:cNvPr id="126" name="搜狗截图201510211737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8175" y="2925762"/>
            <a:ext cx="3311525" cy="2693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搜狗截图2015102117380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67337" y="2927350"/>
            <a:ext cx="3028951" cy="2159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8" name="搜狗截图201510211734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24300" y="1773237"/>
            <a:ext cx="3451225" cy="26574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9" name="搜狗截图20151020182107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95737" y="2133600"/>
            <a:ext cx="3343276" cy="20161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xit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xit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7" grpId="2"/>
      <p:bldP build="whole" bldLvl="1" animBg="1" rev="0" advAuto="0" spid="127" grpId="3"/>
      <p:bldP build="whole" bldLvl="1" animBg="1" rev="0" advAuto="0" spid="129" grpId="7"/>
      <p:bldP build="whole" bldLvl="1" animBg="1" rev="0" advAuto="0" spid="126" grpId="1"/>
      <p:bldP build="whole" bldLvl="1" animBg="1" rev="0" advAuto="0" spid="128" grpId="5"/>
      <p:bldP build="whole" bldLvl="1" animBg="1" rev="0" advAuto="0" spid="126" grpId="4"/>
      <p:bldP build="whole" bldLvl="1" animBg="1" rev="0" advAuto="0" spid="128" grpId="6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468312" y="1270000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关于优雅降级。</a:t>
            </a:r>
          </a:p>
        </p:txBody>
      </p:sp>
      <p:pic>
        <p:nvPicPr>
          <p:cNvPr id="134" name="CSS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1050" y="2276475"/>
            <a:ext cx="1219200" cy="1219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HTML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1187" y="2276475"/>
            <a:ext cx="1219201" cy="1219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755650" y="3571875"/>
            <a:ext cx="853565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HTML5</a:t>
            </a:r>
          </a:p>
        </p:txBody>
      </p:sp>
      <p:sp>
        <p:nvSpPr>
          <p:cNvPr id="137" name="Shape 137"/>
          <p:cNvSpPr/>
          <p:nvPr/>
        </p:nvSpPr>
        <p:spPr>
          <a:xfrm>
            <a:off x="2266950" y="3571875"/>
            <a:ext cx="701313" cy="350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CSS3</a:t>
            </a:r>
          </a:p>
        </p:txBody>
      </p:sp>
      <p:sp>
        <p:nvSpPr>
          <p:cNvPr id="138" name="Shape 138"/>
          <p:cNvSpPr/>
          <p:nvPr/>
        </p:nvSpPr>
        <p:spPr>
          <a:xfrm>
            <a:off x="323850" y="4649787"/>
            <a:ext cx="2160588" cy="8091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圆角标签</a:t>
            </a:r>
          </a:p>
          <a:p>
            <a:pPr marL="457200" indent="-457200">
              <a:lnSpc>
                <a:spcPct val="150000"/>
              </a:lnSpc>
              <a:buSzPct val="100000"/>
              <a:buAutoNum type="arabicPeriod" startAt="1"/>
              <a:defRPr sz="22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动画效果</a:t>
            </a:r>
          </a:p>
        </p:txBody>
      </p:sp>
      <p:pic>
        <p:nvPicPr>
          <p:cNvPr id="139" name="搜狗截图2015102211180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27312" y="4365625"/>
            <a:ext cx="2411413" cy="758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搜狗截图2015102211214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724525" y="4365625"/>
            <a:ext cx="2409825" cy="758825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/>
        </p:nvSpPr>
        <p:spPr>
          <a:xfrm>
            <a:off x="2124075" y="5302250"/>
            <a:ext cx="6769100" cy="370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http://hdzt.duowan.com/s/2015playersmeet.html#video</a:t>
            </a:r>
          </a:p>
        </p:txBody>
      </p:sp>
      <p:pic>
        <p:nvPicPr>
          <p:cNvPr id="142" name="搜狗截图20151022115756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998912" y="1196975"/>
            <a:ext cx="4176713" cy="29956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Class="entr" nodeType="after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3"/>
      <p:bldP build="whole" bldLvl="1" animBg="1" rev="0" advAuto="0" spid="142" grpId="6"/>
      <p:bldP build="whole" bldLvl="1" animBg="1" rev="0" advAuto="0" spid="140" grpId="8"/>
      <p:bldP build="whole" bldLvl="1" animBg="1" rev="0" advAuto="0" spid="137" grpId="4"/>
      <p:bldP build="whole" bldLvl="1" animBg="1" rev="0" advAuto="0" spid="139" grpId="7"/>
      <p:bldP build="whole" bldLvl="1" animBg="1" rev="0" advAuto="0" spid="135" grpId="1"/>
      <p:bldP build="whole" bldLvl="1" animBg="1" rev="0" advAuto="0" spid="136" grpId="2"/>
      <p:bldP build="whole" bldLvl="1" animBg="1" rev="0" advAuto="0" spid="141" grpId="9"/>
      <p:bldP build="whole" bldLvl="1" animBg="1" rev="0" advAuto="0" spid="138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468312" y="1196975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更多动画参考地址：</a:t>
            </a:r>
          </a:p>
        </p:txBody>
      </p:sp>
      <p:sp>
        <p:nvSpPr>
          <p:cNvPr id="147" name="Shape 147"/>
          <p:cNvSpPr/>
          <p:nvPr/>
        </p:nvSpPr>
        <p:spPr>
          <a:xfrm>
            <a:off x="466725" y="1844675"/>
            <a:ext cx="7325132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http://</a:t>
            </a:r>
            <a:r>
              <a:t>clovisdasilvaneto</a:t>
            </a:r>
            <a:r>
              <a:t>.</a:t>
            </a:r>
            <a:r>
              <a:t>github</a:t>
            </a:r>
            <a:r>
              <a:t>.</a:t>
            </a:r>
            <a:r>
              <a:t>io</a:t>
            </a:r>
            <a:r>
              <a:t>/</a:t>
            </a:r>
            <a:r>
              <a:t>all-animation</a:t>
            </a:r>
          </a:p>
        </p:txBody>
      </p:sp>
      <p:sp>
        <p:nvSpPr>
          <p:cNvPr id="148" name="Shape 148"/>
          <p:cNvSpPr/>
          <p:nvPr/>
        </p:nvSpPr>
        <p:spPr>
          <a:xfrm>
            <a:off x="469900" y="2419350"/>
            <a:ext cx="8499237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 u="sng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pPr>
            <a:r>
              <a:t>http://</a:t>
            </a:r>
            <a:r>
              <a:t>minimamente</a:t>
            </a:r>
            <a:r>
              <a:t>.</a:t>
            </a:r>
            <a:r>
              <a:t>com</a:t>
            </a:r>
            <a:r>
              <a:t>/</a:t>
            </a:r>
            <a:r>
              <a:t>example/magic_animations/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468312" y="1270000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我们有更多的想法。</a:t>
            </a:r>
          </a:p>
        </p:txBody>
      </p:sp>
      <p:pic>
        <p:nvPicPr>
          <p:cNvPr id="151" name="屏幕快照 2015-10-21 下午6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03575" y="2203450"/>
            <a:ext cx="2540000" cy="243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屏幕快照 2015-10-21 下午6.3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0825" y="2203450"/>
            <a:ext cx="2636838" cy="23955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屏幕快照 2015-10-21 下午6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083300" y="2132012"/>
            <a:ext cx="2757488" cy="2590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979612" y="5302250"/>
            <a:ext cx="6809741" cy="375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前端：是怎么样的交互方式？你的想法要传达给我们。</a:t>
            </a:r>
          </a:p>
        </p:txBody>
      </p:sp>
      <p:pic>
        <p:nvPicPr>
          <p:cNvPr id="155" name="yRF{)`IK4XYZOEH`DW%FW2%C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950" y="4581525"/>
            <a:ext cx="1905000" cy="15128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4"/>
      <p:bldP build="whole" bldLvl="1" animBg="1" rev="0" advAuto="0" spid="151" grpId="2"/>
      <p:bldP build="whole" bldLvl="1" animBg="1" rev="0" advAuto="0" spid="153" grpId="3"/>
      <p:bldP build="whole" bldLvl="1" animBg="1" rev="0" advAuto="0" spid="155" grpId="5"/>
      <p:bldP build="whole" bldLvl="1" animBg="1" rev="0" advAuto="0" spid="152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/>
        </p:nvSpPr>
        <p:spPr>
          <a:xfrm>
            <a:off x="468312" y="1270000"/>
            <a:ext cx="8208963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需要联系技术的事情，包括投票、点赞等。</a:t>
            </a:r>
          </a:p>
        </p:txBody>
      </p:sp>
      <p:pic>
        <p:nvPicPr>
          <p:cNvPr id="158" name="搜狗截图201510211742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750" y="2132012"/>
            <a:ext cx="3524250" cy="1990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3919537" y="2420937"/>
            <a:ext cx="4176713" cy="2533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问候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贴上截图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描述重现异常的操作步骤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报上当前使用的浏览器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贴上链接</a:t>
            </a:r>
          </a:p>
        </p:txBody>
      </p:sp>
      <p:sp>
        <p:nvSpPr>
          <p:cNvPr id="163" name="Shape 163"/>
          <p:cNvSpPr/>
          <p:nvPr/>
        </p:nvSpPr>
        <p:spPr>
          <a:xfrm>
            <a:off x="38100" y="1412875"/>
            <a:ext cx="9072563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32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正确的提问姿势</a:t>
            </a:r>
          </a:p>
        </p:txBody>
      </p:sp>
      <p:pic>
        <p:nvPicPr>
          <p:cNvPr id="164" name="yDC0@)L(VZG3XMI2~L%CN8QI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3850" y="4076700"/>
            <a:ext cx="2232025" cy="1771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G_0108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875" y="1341437"/>
            <a:ext cx="1871663" cy="2071688"/>
          </a:xfrm>
          <a:prstGeom prst="rect">
            <a:avLst/>
          </a:prstGeom>
          <a:ln w="12700">
            <a:miter lim="400000"/>
          </a:ln>
        </p:spPr>
      </p:pic>
      <p:sp>
        <p:nvSpPr>
          <p:cNvPr id="33" name="Shape 33"/>
          <p:cNvSpPr/>
          <p:nvPr/>
        </p:nvSpPr>
        <p:spPr>
          <a:xfrm>
            <a:off x="4140200" y="3502025"/>
            <a:ext cx="4494124" cy="1669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342900" indent="-342900">
              <a:lnSpc>
                <a:spcPct val="120000"/>
              </a:lnSpc>
              <a:buSzPct val="100000"/>
              <a:buFont typeface="Arial"/>
              <a:buChar char="•"/>
              <a:defRPr sz="2400">
                <a:solidFill>
                  <a:srgbClr val="3333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李昕亮</a:t>
            </a:r>
          </a:p>
          <a:p>
            <a:pPr marL="342900" indent="-342900">
              <a:lnSpc>
                <a:spcPct val="120000"/>
              </a:lnSpc>
              <a:buSzPct val="100000"/>
              <a:buFont typeface="Arial"/>
              <a:buChar char="•"/>
              <a:defRPr sz="2400">
                <a:solidFill>
                  <a:srgbClr val="3333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UED中心 - 前端工程师</a:t>
            </a:r>
          </a:p>
          <a:p>
            <a:pPr marL="342900" indent="-342900">
              <a:lnSpc>
                <a:spcPct val="120000"/>
              </a:lnSpc>
              <a:buSzPct val="100000"/>
              <a:buFont typeface="Arial"/>
              <a:buChar char="•"/>
              <a:defRPr sz="2400">
                <a:solidFill>
                  <a:srgbClr val="3333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主要负责的业务是包括多玩网</a:t>
            </a:r>
          </a:p>
          <a:p>
            <a:pPr>
              <a:lnSpc>
                <a:spcPct val="120000"/>
              </a:lnSpc>
              <a:defRPr sz="2400">
                <a:solidFill>
                  <a:srgbClr val="333333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以及各大专区的页面需求。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 idx="4294967295"/>
          </p:nvPr>
        </p:nvSpPr>
        <p:spPr>
          <a:xfrm>
            <a:off x="357187" y="-1"/>
            <a:ext cx="8229601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情景分析</a:t>
            </a:r>
          </a:p>
        </p:txBody>
      </p:sp>
      <p:sp>
        <p:nvSpPr>
          <p:cNvPr id="169" name="Shape 169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情景1：这个页面的头图我要经常替换，我要怎么做？</a:t>
            </a:r>
          </a:p>
        </p:txBody>
      </p:sp>
      <p:pic>
        <p:nvPicPr>
          <p:cNvPr id="170" name="01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462" y="1873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02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71462" y="2000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03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8462" y="2127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04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25462" y="2254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05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2462" y="2381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06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779462" y="2508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07.jp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06462" y="2635250"/>
            <a:ext cx="8129588" cy="1619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搜狗截图20151020182507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684212" y="3141662"/>
            <a:ext cx="8261351" cy="29035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Class="entr" nodeType="afterEffect" presetSubtype="4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Class="entr" nodeType="afterEffect" presetSubtype="4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Class="entr" nodeType="afterEffect" presetSubtype="4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6" grpId="7"/>
      <p:bldP build="whole" bldLvl="1" animBg="1" rev="0" advAuto="0" spid="177" grpId="8"/>
      <p:bldP build="whole" bldLvl="1" animBg="1" rev="0" advAuto="0" spid="172" grpId="3"/>
      <p:bldP build="whole" bldLvl="1" animBg="1" rev="0" advAuto="0" spid="170" grpId="1"/>
      <p:bldP build="whole" bldLvl="1" animBg="1" rev="0" advAuto="0" spid="175" grpId="6"/>
      <p:bldP build="whole" bldLvl="1" animBg="1" rev="0" advAuto="0" spid="171" grpId="2"/>
      <p:bldP build="whole" bldLvl="1" animBg="1" rev="0" advAuto="0" spid="173" grpId="4"/>
      <p:bldP build="whole" bldLvl="1" animBg="1" rev="0" advAuto="0" spid="174" grpId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情景2：这个链接我要在新的选项卡跳转，我要怎么做？</a:t>
            </a:r>
          </a:p>
        </p:txBody>
      </p:sp>
      <p:pic>
        <p:nvPicPr>
          <p:cNvPr id="182" name="搜狗截图201510201802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75" y="2708275"/>
            <a:ext cx="6238875" cy="2085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搜狗截图2015102018033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775" y="2132012"/>
            <a:ext cx="4867275" cy="2952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搜狗截图2015102018045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2775" y="5084762"/>
            <a:ext cx="4762500" cy="266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2"/>
      <p:bldP build="whole" bldLvl="1" animBg="1" rev="0" advAuto="0" spid="182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情景3：当鼠标移上去，我希望有提示消息。</a:t>
            </a:r>
          </a:p>
        </p:txBody>
      </p:sp>
      <p:pic>
        <p:nvPicPr>
          <p:cNvPr id="187" name="搜狗截图201510201048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750" y="2492375"/>
            <a:ext cx="3552825" cy="1628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搜狗截图2015102018191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9750" y="4870450"/>
            <a:ext cx="5781675" cy="647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搜狗截图2015102018210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932362" y="2205037"/>
            <a:ext cx="3697288" cy="222885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90"/>
          <p:cNvSpPr/>
          <p:nvPr/>
        </p:nvSpPr>
        <p:spPr>
          <a:xfrm flipV="1">
            <a:off x="971549" y="5013325"/>
            <a:ext cx="647702" cy="3587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0" h="21270" fill="norm" stroke="1" extrusionOk="0">
                <a:moveTo>
                  <a:pt x="10515" y="867"/>
                </a:moveTo>
                <a:cubicBezTo>
                  <a:pt x="5182" y="867"/>
                  <a:pt x="858" y="5240"/>
                  <a:pt x="858" y="10635"/>
                </a:cubicBezTo>
                <a:cubicBezTo>
                  <a:pt x="858" y="16029"/>
                  <a:pt x="5182" y="20402"/>
                  <a:pt x="10515" y="20402"/>
                </a:cubicBezTo>
                <a:cubicBezTo>
                  <a:pt x="15848" y="20402"/>
                  <a:pt x="20172" y="16029"/>
                  <a:pt x="20172" y="10635"/>
                </a:cubicBezTo>
                <a:cubicBezTo>
                  <a:pt x="20172" y="5240"/>
                  <a:pt x="15848" y="867"/>
                  <a:pt x="10515" y="867"/>
                </a:cubicBezTo>
                <a:close/>
                <a:moveTo>
                  <a:pt x="9577" y="6"/>
                </a:moveTo>
                <a:cubicBezTo>
                  <a:pt x="9919" y="-42"/>
                  <a:pt x="10310" y="176"/>
                  <a:pt x="10515" y="756"/>
                </a:cubicBezTo>
                <a:cubicBezTo>
                  <a:pt x="10720" y="176"/>
                  <a:pt x="11111" y="-42"/>
                  <a:pt x="11453" y="6"/>
                </a:cubicBezTo>
                <a:cubicBezTo>
                  <a:pt x="11658" y="35"/>
                  <a:pt x="11846" y="159"/>
                  <a:pt x="11966" y="358"/>
                </a:cubicBezTo>
                <a:lnTo>
                  <a:pt x="12066" y="727"/>
                </a:lnTo>
                <a:lnTo>
                  <a:pt x="12275" y="408"/>
                </a:lnTo>
                <a:cubicBezTo>
                  <a:pt x="12741" y="3"/>
                  <a:pt x="13505" y="254"/>
                  <a:pt x="13533" y="1239"/>
                </a:cubicBezTo>
                <a:cubicBezTo>
                  <a:pt x="14129" y="459"/>
                  <a:pt x="14893" y="710"/>
                  <a:pt x="15035" y="1314"/>
                </a:cubicBezTo>
                <a:lnTo>
                  <a:pt x="15019" y="1673"/>
                </a:lnTo>
                <a:lnTo>
                  <a:pt x="15107" y="1582"/>
                </a:lnTo>
                <a:cubicBezTo>
                  <a:pt x="15704" y="1107"/>
                  <a:pt x="16565" y="1578"/>
                  <a:pt x="16256" y="2643"/>
                </a:cubicBezTo>
                <a:cubicBezTo>
                  <a:pt x="17061" y="2086"/>
                  <a:pt x="17711" y="2564"/>
                  <a:pt x="17661" y="3183"/>
                </a:cubicBezTo>
                <a:lnTo>
                  <a:pt x="17536" y="3520"/>
                </a:lnTo>
                <a:lnTo>
                  <a:pt x="17648" y="3460"/>
                </a:lnTo>
                <a:cubicBezTo>
                  <a:pt x="18361" y="3195"/>
                  <a:pt x="19036" y="3912"/>
                  <a:pt x="18417" y="4828"/>
                </a:cubicBezTo>
                <a:cubicBezTo>
                  <a:pt x="19352" y="4551"/>
                  <a:pt x="19824" y="5208"/>
                  <a:pt x="19588" y="5781"/>
                </a:cubicBezTo>
                <a:lnTo>
                  <a:pt x="19366" y="6062"/>
                </a:lnTo>
                <a:lnTo>
                  <a:pt x="19491" y="6041"/>
                </a:lnTo>
                <a:cubicBezTo>
                  <a:pt x="20250" y="6011"/>
                  <a:pt x="20672" y="6904"/>
                  <a:pt x="19804" y="7582"/>
                </a:cubicBezTo>
                <a:cubicBezTo>
                  <a:pt x="20779" y="7610"/>
                  <a:pt x="21027" y="8383"/>
                  <a:pt x="20627" y="8854"/>
                </a:cubicBezTo>
                <a:lnTo>
                  <a:pt x="20330" y="9052"/>
                </a:lnTo>
                <a:lnTo>
                  <a:pt x="20455" y="9071"/>
                </a:lnTo>
                <a:cubicBezTo>
                  <a:pt x="21186" y="9280"/>
                  <a:pt x="21315" y="10262"/>
                  <a:pt x="20282" y="10635"/>
                </a:cubicBezTo>
                <a:cubicBezTo>
                  <a:pt x="21200" y="10966"/>
                  <a:pt x="21200" y="11779"/>
                  <a:pt x="20676" y="12102"/>
                </a:cubicBezTo>
                <a:lnTo>
                  <a:pt x="20311" y="12204"/>
                </a:lnTo>
                <a:lnTo>
                  <a:pt x="20627" y="12415"/>
                </a:lnTo>
                <a:cubicBezTo>
                  <a:pt x="21027" y="12886"/>
                  <a:pt x="20779" y="13659"/>
                  <a:pt x="19804" y="13687"/>
                </a:cubicBezTo>
                <a:cubicBezTo>
                  <a:pt x="20576" y="14290"/>
                  <a:pt x="20328" y="15062"/>
                  <a:pt x="19730" y="15206"/>
                </a:cubicBezTo>
                <a:lnTo>
                  <a:pt x="19375" y="15190"/>
                </a:lnTo>
                <a:lnTo>
                  <a:pt x="19466" y="15279"/>
                </a:lnTo>
                <a:cubicBezTo>
                  <a:pt x="19935" y="15883"/>
                  <a:pt x="19469" y="16753"/>
                  <a:pt x="18417" y="16441"/>
                </a:cubicBezTo>
                <a:cubicBezTo>
                  <a:pt x="18967" y="17255"/>
                  <a:pt x="18495" y="17913"/>
                  <a:pt x="17882" y="17862"/>
                </a:cubicBezTo>
                <a:lnTo>
                  <a:pt x="17550" y="17736"/>
                </a:lnTo>
                <a:lnTo>
                  <a:pt x="17608" y="17849"/>
                </a:lnTo>
                <a:cubicBezTo>
                  <a:pt x="17871" y="18570"/>
                  <a:pt x="17161" y="19253"/>
                  <a:pt x="16256" y="18627"/>
                </a:cubicBezTo>
                <a:cubicBezTo>
                  <a:pt x="16530" y="19573"/>
                  <a:pt x="15881" y="20050"/>
                  <a:pt x="15314" y="19811"/>
                </a:cubicBezTo>
                <a:lnTo>
                  <a:pt x="15036" y="19587"/>
                </a:lnTo>
                <a:lnTo>
                  <a:pt x="15057" y="19713"/>
                </a:lnTo>
                <a:cubicBezTo>
                  <a:pt x="15086" y="20481"/>
                  <a:pt x="14203" y="20908"/>
                  <a:pt x="13533" y="20030"/>
                </a:cubicBezTo>
                <a:cubicBezTo>
                  <a:pt x="13505" y="21015"/>
                  <a:pt x="12741" y="21267"/>
                  <a:pt x="12275" y="20862"/>
                </a:cubicBezTo>
                <a:lnTo>
                  <a:pt x="12079" y="20562"/>
                </a:lnTo>
                <a:lnTo>
                  <a:pt x="12061" y="20688"/>
                </a:lnTo>
                <a:cubicBezTo>
                  <a:pt x="11854" y="21427"/>
                  <a:pt x="10884" y="21558"/>
                  <a:pt x="10515" y="20513"/>
                </a:cubicBezTo>
                <a:cubicBezTo>
                  <a:pt x="10146" y="21558"/>
                  <a:pt x="9176" y="21427"/>
                  <a:pt x="8969" y="20688"/>
                </a:cubicBezTo>
                <a:lnTo>
                  <a:pt x="8951" y="20562"/>
                </a:lnTo>
                <a:lnTo>
                  <a:pt x="8755" y="20862"/>
                </a:lnTo>
                <a:cubicBezTo>
                  <a:pt x="8289" y="21267"/>
                  <a:pt x="7525" y="21015"/>
                  <a:pt x="7497" y="20030"/>
                </a:cubicBezTo>
                <a:cubicBezTo>
                  <a:pt x="6827" y="20908"/>
                  <a:pt x="5944" y="20481"/>
                  <a:pt x="5973" y="19713"/>
                </a:cubicBezTo>
                <a:lnTo>
                  <a:pt x="5994" y="19587"/>
                </a:lnTo>
                <a:lnTo>
                  <a:pt x="5716" y="19811"/>
                </a:lnTo>
                <a:cubicBezTo>
                  <a:pt x="5149" y="20050"/>
                  <a:pt x="4500" y="19573"/>
                  <a:pt x="4774" y="18627"/>
                </a:cubicBezTo>
                <a:cubicBezTo>
                  <a:pt x="3869" y="19253"/>
                  <a:pt x="3159" y="18570"/>
                  <a:pt x="3422" y="17849"/>
                </a:cubicBezTo>
                <a:lnTo>
                  <a:pt x="3465" y="17765"/>
                </a:lnTo>
                <a:lnTo>
                  <a:pt x="3382" y="17809"/>
                </a:lnTo>
                <a:cubicBezTo>
                  <a:pt x="2669" y="18074"/>
                  <a:pt x="1994" y="17357"/>
                  <a:pt x="2613" y="16441"/>
                </a:cubicBezTo>
                <a:cubicBezTo>
                  <a:pt x="1561" y="16753"/>
                  <a:pt x="1095" y="15883"/>
                  <a:pt x="1564" y="15279"/>
                </a:cubicBezTo>
                <a:lnTo>
                  <a:pt x="1632" y="15213"/>
                </a:lnTo>
                <a:lnTo>
                  <a:pt x="1539" y="15229"/>
                </a:lnTo>
                <a:cubicBezTo>
                  <a:pt x="780" y="15258"/>
                  <a:pt x="358" y="14365"/>
                  <a:pt x="1226" y="13687"/>
                </a:cubicBezTo>
                <a:cubicBezTo>
                  <a:pt x="251" y="13659"/>
                  <a:pt x="3" y="12886"/>
                  <a:pt x="403" y="12415"/>
                </a:cubicBezTo>
                <a:lnTo>
                  <a:pt x="700" y="12217"/>
                </a:lnTo>
                <a:lnTo>
                  <a:pt x="575" y="12198"/>
                </a:lnTo>
                <a:cubicBezTo>
                  <a:pt x="-156" y="11989"/>
                  <a:pt x="-285" y="11008"/>
                  <a:pt x="748" y="10635"/>
                </a:cubicBezTo>
                <a:cubicBezTo>
                  <a:pt x="-285" y="10262"/>
                  <a:pt x="-156" y="9280"/>
                  <a:pt x="575" y="9071"/>
                </a:cubicBezTo>
                <a:lnTo>
                  <a:pt x="700" y="9052"/>
                </a:lnTo>
                <a:lnTo>
                  <a:pt x="403" y="8854"/>
                </a:lnTo>
                <a:cubicBezTo>
                  <a:pt x="3" y="8383"/>
                  <a:pt x="251" y="7610"/>
                  <a:pt x="1226" y="7582"/>
                </a:cubicBezTo>
                <a:cubicBezTo>
                  <a:pt x="358" y="6904"/>
                  <a:pt x="780" y="6011"/>
                  <a:pt x="1539" y="6041"/>
                </a:cubicBezTo>
                <a:lnTo>
                  <a:pt x="1632" y="6057"/>
                </a:lnTo>
                <a:lnTo>
                  <a:pt x="1564" y="5990"/>
                </a:lnTo>
                <a:cubicBezTo>
                  <a:pt x="1095" y="5387"/>
                  <a:pt x="1561" y="4516"/>
                  <a:pt x="2613" y="4828"/>
                </a:cubicBezTo>
                <a:cubicBezTo>
                  <a:pt x="1994" y="3912"/>
                  <a:pt x="2669" y="3195"/>
                  <a:pt x="3382" y="3460"/>
                </a:cubicBezTo>
                <a:lnTo>
                  <a:pt x="3465" y="3504"/>
                </a:lnTo>
                <a:lnTo>
                  <a:pt x="3422" y="3420"/>
                </a:lnTo>
                <a:cubicBezTo>
                  <a:pt x="3159" y="2699"/>
                  <a:pt x="3869" y="2017"/>
                  <a:pt x="4774" y="2643"/>
                </a:cubicBezTo>
                <a:cubicBezTo>
                  <a:pt x="4465" y="1578"/>
                  <a:pt x="5326" y="1107"/>
                  <a:pt x="5923" y="1582"/>
                </a:cubicBezTo>
                <a:lnTo>
                  <a:pt x="5989" y="1650"/>
                </a:lnTo>
                <a:lnTo>
                  <a:pt x="5973" y="1556"/>
                </a:lnTo>
                <a:cubicBezTo>
                  <a:pt x="5944" y="789"/>
                  <a:pt x="6827" y="361"/>
                  <a:pt x="7497" y="1239"/>
                </a:cubicBezTo>
                <a:cubicBezTo>
                  <a:pt x="7525" y="254"/>
                  <a:pt x="8289" y="3"/>
                  <a:pt x="8755" y="408"/>
                </a:cubicBezTo>
                <a:lnTo>
                  <a:pt x="8954" y="713"/>
                </a:lnTo>
                <a:lnTo>
                  <a:pt x="8961" y="612"/>
                </a:lnTo>
                <a:cubicBezTo>
                  <a:pt x="9046" y="266"/>
                  <a:pt x="9295" y="45"/>
                  <a:pt x="9577" y="6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FF9933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9" grpId="3"/>
      <p:bldP build="whole" bldLvl="1" animBg="1" rev="0" advAuto="0" spid="188" grpId="1"/>
      <p:bldP build="whole" bldLvl="1" animBg="1" rev="0" advAuto="0" spid="19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情景4：布局、排版出错时，我要怎么做？</a:t>
            </a:r>
          </a:p>
        </p:txBody>
      </p:sp>
      <p:pic>
        <p:nvPicPr>
          <p:cNvPr id="195" name="搜狗截图201510201109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2775" y="2136775"/>
            <a:ext cx="3041650" cy="2206625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96"/>
          <p:cNvSpPr/>
          <p:nvPr/>
        </p:nvSpPr>
        <p:spPr>
          <a:xfrm>
            <a:off x="2339975" y="3933824"/>
            <a:ext cx="504826" cy="5762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564" fill="norm" stroke="1" extrusionOk="0">
                <a:moveTo>
                  <a:pt x="20502" y="8"/>
                </a:moveTo>
                <a:cubicBezTo>
                  <a:pt x="20843" y="-36"/>
                  <a:pt x="21111" y="91"/>
                  <a:pt x="21280" y="355"/>
                </a:cubicBezTo>
                <a:cubicBezTo>
                  <a:pt x="21289" y="359"/>
                  <a:pt x="21295" y="367"/>
                  <a:pt x="21301" y="376"/>
                </a:cubicBezTo>
                <a:cubicBezTo>
                  <a:pt x="21532" y="703"/>
                  <a:pt x="21600" y="1261"/>
                  <a:pt x="21450" y="1971"/>
                </a:cubicBezTo>
                <a:lnTo>
                  <a:pt x="21133" y="3476"/>
                </a:lnTo>
                <a:lnTo>
                  <a:pt x="18669" y="14130"/>
                </a:lnTo>
                <a:lnTo>
                  <a:pt x="18662" y="14094"/>
                </a:lnTo>
                <a:lnTo>
                  <a:pt x="17681" y="18342"/>
                </a:lnTo>
                <a:lnTo>
                  <a:pt x="17167" y="11276"/>
                </a:lnTo>
                <a:lnTo>
                  <a:pt x="16759" y="11759"/>
                </a:lnTo>
                <a:cubicBezTo>
                  <a:pt x="9959" y="19282"/>
                  <a:pt x="1222" y="21369"/>
                  <a:pt x="0" y="21564"/>
                </a:cubicBezTo>
                <a:cubicBezTo>
                  <a:pt x="5435" y="19256"/>
                  <a:pt x="9869" y="13589"/>
                  <a:pt x="12818" y="7840"/>
                </a:cubicBezTo>
                <a:lnTo>
                  <a:pt x="13634" y="6126"/>
                </a:lnTo>
                <a:lnTo>
                  <a:pt x="8666" y="5392"/>
                </a:lnTo>
                <a:lnTo>
                  <a:pt x="19876" y="221"/>
                </a:lnTo>
                <a:lnTo>
                  <a:pt x="20138" y="111"/>
                </a:lnTo>
                <a:cubicBezTo>
                  <a:pt x="20267" y="57"/>
                  <a:pt x="20389" y="23"/>
                  <a:pt x="20502" y="8"/>
                </a:cubicBezTo>
                <a:close/>
              </a:path>
            </a:pathLst>
          </a:custGeom>
          <a:solidFill>
            <a:srgbClr val="FF9933"/>
          </a:solidFill>
          <a:ln>
            <a:solidFill>
              <a:srgbClr val="D20A43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97" name="Shape 197"/>
          <p:cNvSpPr/>
          <p:nvPr/>
        </p:nvSpPr>
        <p:spPr>
          <a:xfrm>
            <a:off x="611187" y="4797425"/>
            <a:ext cx="4066541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检查一下是不是格式写错了。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7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情景5：设计稿是这样的，我的想法是这样的。</a:t>
            </a:r>
          </a:p>
        </p:txBody>
      </p:sp>
      <p:sp>
        <p:nvSpPr>
          <p:cNvPr id="200" name="Shape 200"/>
          <p:cNvSpPr/>
          <p:nvPr/>
        </p:nvSpPr>
        <p:spPr>
          <a:xfrm>
            <a:off x="612775" y="5445125"/>
            <a:ext cx="8028940" cy="3997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最好在需求分析时就告诉前端，这部分的内容是自适应的。</a:t>
            </a:r>
          </a:p>
        </p:txBody>
      </p:sp>
      <p:pic>
        <p:nvPicPr>
          <p:cNvPr id="201" name="搜狗截图2015102210015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287" y="1917700"/>
            <a:ext cx="8455026" cy="15113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搜狗截图2015102210023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19250" y="1917700"/>
            <a:ext cx="6121400" cy="41640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搜狗截图20151022100311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1550" y="1917700"/>
            <a:ext cx="7493000" cy="3455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4"/>
      <p:bldP build="whole" bldLvl="1" animBg="1" rev="0" advAuto="0" spid="200" grpId="6"/>
      <p:bldP build="whole" bldLvl="1" animBg="1" rev="0" advAuto="0" spid="203" grpId="5"/>
      <p:bldP build="whole" bldLvl="1" animBg="1" rev="0" advAuto="0" spid="202" grpId="3"/>
      <p:bldP build="whole" bldLvl="1" animBg="1" rev="0" advAuto="0" spid="201" grpId="1"/>
      <p:bldP build="whole" bldLvl="1" animBg="1" rev="0" advAuto="0" spid="201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情景6：我想要多一个列表模块。</a:t>
            </a:r>
          </a:p>
        </p:txBody>
      </p:sp>
      <p:pic>
        <p:nvPicPr>
          <p:cNvPr id="208" name="搜狗截图201510221014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2775" y="1846262"/>
            <a:ext cx="3105150" cy="3305176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611187" y="5229225"/>
            <a:ext cx="5370424" cy="7172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复制某个模块前，需要清楚这个模块的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结构是怎么样的。</a:t>
            </a:r>
          </a:p>
        </p:txBody>
      </p:sp>
      <p:pic>
        <p:nvPicPr>
          <p:cNvPr id="210" name="搜狗截图2015102210261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787900" y="1989137"/>
            <a:ext cx="3038475" cy="1828801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 flipH="1" rot="15060000">
            <a:off x="6904831" y="3185318"/>
            <a:ext cx="344488" cy="4000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0" h="21564" fill="norm" stroke="1" extrusionOk="0">
                <a:moveTo>
                  <a:pt x="20502" y="8"/>
                </a:moveTo>
                <a:cubicBezTo>
                  <a:pt x="20843" y="-36"/>
                  <a:pt x="21111" y="91"/>
                  <a:pt x="21280" y="355"/>
                </a:cubicBezTo>
                <a:cubicBezTo>
                  <a:pt x="21289" y="359"/>
                  <a:pt x="21295" y="367"/>
                  <a:pt x="21301" y="376"/>
                </a:cubicBezTo>
                <a:cubicBezTo>
                  <a:pt x="21532" y="703"/>
                  <a:pt x="21600" y="1261"/>
                  <a:pt x="21450" y="1971"/>
                </a:cubicBezTo>
                <a:lnTo>
                  <a:pt x="21133" y="3476"/>
                </a:lnTo>
                <a:lnTo>
                  <a:pt x="18669" y="14130"/>
                </a:lnTo>
                <a:lnTo>
                  <a:pt x="18662" y="14094"/>
                </a:lnTo>
                <a:lnTo>
                  <a:pt x="17681" y="18342"/>
                </a:lnTo>
                <a:lnTo>
                  <a:pt x="17167" y="11276"/>
                </a:lnTo>
                <a:lnTo>
                  <a:pt x="16759" y="11759"/>
                </a:lnTo>
                <a:cubicBezTo>
                  <a:pt x="9959" y="19282"/>
                  <a:pt x="1222" y="21369"/>
                  <a:pt x="0" y="21564"/>
                </a:cubicBezTo>
                <a:cubicBezTo>
                  <a:pt x="5435" y="19256"/>
                  <a:pt x="9869" y="13589"/>
                  <a:pt x="12818" y="7840"/>
                </a:cubicBezTo>
                <a:lnTo>
                  <a:pt x="13634" y="6126"/>
                </a:lnTo>
                <a:lnTo>
                  <a:pt x="8666" y="5392"/>
                </a:lnTo>
                <a:lnTo>
                  <a:pt x="19876" y="221"/>
                </a:lnTo>
                <a:lnTo>
                  <a:pt x="20138" y="111"/>
                </a:lnTo>
                <a:cubicBezTo>
                  <a:pt x="20267" y="57"/>
                  <a:pt x="20389" y="23"/>
                  <a:pt x="20502" y="8"/>
                </a:cubicBezTo>
                <a:close/>
              </a:path>
            </a:pathLst>
          </a:custGeom>
          <a:solidFill>
            <a:srgbClr val="FF9933"/>
          </a:solidFill>
          <a:ln>
            <a:solidFill>
              <a:srgbClr val="D20A43"/>
            </a:solidFill>
            <a:bevel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212" name="搜狗截图2015102210153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56325" y="1085850"/>
            <a:ext cx="2878138" cy="515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y[7{3[AODM$`ZR2))I{GU5I82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140200" y="3432175"/>
            <a:ext cx="2098675" cy="166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xit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2"/>
      <p:bldP build="whole" bldLvl="1" animBg="1" rev="0" advAuto="0" spid="210" grpId="4"/>
      <p:bldP build="whole" bldLvl="1" animBg="1" rev="0" advAuto="0" spid="209" grpId="7"/>
      <p:bldP build="whole" bldLvl="1" animBg="1" rev="0" advAuto="0" spid="208" grpId="1"/>
      <p:bldP build="whole" bldLvl="1" animBg="1" rev="0" advAuto="0" spid="211" grpId="3"/>
      <p:bldP build="whole" bldLvl="1" animBg="1" rev="0" advAuto="0" spid="212" grpId="5"/>
      <p:bldP build="whole" bldLvl="1" animBg="1" rev="0" advAuto="0" spid="213" grpId="6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/>
        </p:nvSpPr>
        <p:spPr>
          <a:xfrm>
            <a:off x="468312" y="1412875"/>
            <a:ext cx="8208963" cy="837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情景7：我看到别人网站有个很好的交互案例，</a:t>
            </a:r>
          </a:p>
          <a:p>
            <a:pPr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        我也想这样做。</a:t>
            </a:r>
          </a:p>
        </p:txBody>
      </p:sp>
      <p:sp>
        <p:nvSpPr>
          <p:cNvPr id="218" name="Shape 218"/>
          <p:cNvSpPr/>
          <p:nvPr/>
        </p:nvSpPr>
        <p:spPr>
          <a:xfrm>
            <a:off x="468312" y="3351212"/>
            <a:ext cx="6553201" cy="115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457200" indent="-457200">
              <a:lnSpc>
                <a:spcPct val="12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附上例子的地址。</a:t>
            </a:r>
          </a:p>
          <a:p>
            <a:pPr marL="457200" indent="-457200">
              <a:lnSpc>
                <a:spcPct val="12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贴上截图。</a:t>
            </a:r>
          </a:p>
          <a:p>
            <a:pPr marL="457200" indent="-457200">
              <a:lnSpc>
                <a:spcPct val="12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简单的描述。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 idx="4294967295"/>
          </p:nvPr>
        </p:nvSpPr>
        <p:spPr>
          <a:xfrm>
            <a:off x="357187" y="-1"/>
            <a:ext cx="8229601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提问环节</a:t>
            </a:r>
          </a:p>
        </p:txBody>
      </p:sp>
      <p:pic>
        <p:nvPicPr>
          <p:cNvPr id="223" name="y`@1OAEVC)~FFNI52XZ2KZ`H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1187" y="3736975"/>
            <a:ext cx="2376488" cy="1885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 idx="4294967295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>
              <a:defRPr sz="2000"/>
            </a:pPr>
          </a:p>
        </p:txBody>
      </p:sp>
      <p:sp>
        <p:nvSpPr>
          <p:cNvPr id="226" name="Shape 226"/>
          <p:cNvSpPr/>
          <p:nvPr>
            <p:ph type="body" sz="half" idx="4294967295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spcBef>
                <a:spcPts val="400"/>
              </a:spcBef>
              <a:buSzTx/>
              <a:buNone/>
              <a:defRPr sz="1400"/>
            </a:pPr>
          </a:p>
        </p:txBody>
      </p:sp>
      <p:sp>
        <p:nvSpPr>
          <p:cNvPr id="227" name="Shape 227"/>
          <p:cNvSpPr/>
          <p:nvPr/>
        </p:nvSpPr>
        <p:spPr>
          <a:xfrm>
            <a:off x="685800" y="3249929"/>
            <a:ext cx="7772400" cy="350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b">
            <a:spAutoFit/>
          </a:bodyPr>
          <a:lstStyle>
            <a:lvl1pPr>
              <a:defRPr b="1"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Franklin Gothic Medium"/>
                <a:ea typeface="Franklin Gothic Medium"/>
                <a:cs typeface="Franklin Gothic Medium"/>
                <a:sym typeface="Franklin Gothic Medium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单击此处编辑母版标题样式</a:t>
            </a:r>
          </a:p>
        </p:txBody>
      </p:sp>
      <p:sp>
        <p:nvSpPr>
          <p:cNvPr id="228" name="Shape 228"/>
          <p:cNvSpPr/>
          <p:nvPr/>
        </p:nvSpPr>
        <p:spPr>
          <a:xfrm>
            <a:off x="1371600" y="3886200"/>
            <a:ext cx="6400800" cy="498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spcBef>
                <a:spcPts val="700"/>
              </a:spcBef>
              <a:defRPr sz="3200">
                <a:solidFill>
                  <a:srgbClr val="89898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Franklin Gothic Book"/>
                <a:ea typeface="Franklin Gothic Book"/>
                <a:cs typeface="Franklin Gothic Book"/>
                <a:sym typeface="Franklin Gothic Book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单击此处编辑母版副标题样式</a:t>
            </a:r>
          </a:p>
        </p:txBody>
      </p:sp>
      <p:sp>
        <p:nvSpPr>
          <p:cNvPr id="229" name="Shape 229"/>
          <p:cNvSpPr/>
          <p:nvPr/>
        </p:nvSpPr>
        <p:spPr>
          <a:xfrm>
            <a:off x="-1" y="0"/>
            <a:ext cx="9144002" cy="82296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8000"/>
                </a:lnTo>
                <a:lnTo>
                  <a:pt x="3600" y="18000"/>
                </a:lnTo>
                <a:lnTo>
                  <a:pt x="1350" y="21600"/>
                </a:lnTo>
                <a:lnTo>
                  <a:pt x="9000" y="18000"/>
                </a:lnTo>
                <a:lnTo>
                  <a:pt x="21600" y="18000"/>
                </a:lnTo>
                <a:lnTo>
                  <a:pt x="21600" y="0"/>
                </a:lnTo>
                <a:lnTo>
                  <a:pt x="3600" y="0"/>
                </a:lnTo>
                <a:close/>
              </a:path>
            </a:pathLst>
          </a:custGeom>
          <a:gradFill>
            <a:gsLst>
              <a:gs pos="0">
                <a:srgbClr val="DDDDDD"/>
              </a:gs>
              <a:gs pos="100000">
                <a:srgbClr val="FFFFFF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b="1" sz="3000">
                <a:latin typeface="微软雅黑"/>
                <a:ea typeface="微软雅黑"/>
                <a:cs typeface="微软雅黑"/>
                <a:sym typeface="微软雅黑"/>
              </a:defRPr>
            </a:pPr>
          </a:p>
        </p:txBody>
      </p:sp>
      <p:sp>
        <p:nvSpPr>
          <p:cNvPr id="230" name="Shape 230"/>
          <p:cNvSpPr/>
          <p:nvPr/>
        </p:nvSpPr>
        <p:spPr>
          <a:xfrm>
            <a:off x="2052637" y="2276475"/>
            <a:ext cx="5103813" cy="1018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6000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Thank you</a:t>
            </a:r>
          </a:p>
        </p:txBody>
      </p:sp>
      <p:sp>
        <p:nvSpPr>
          <p:cNvPr id="231" name="Shape 231"/>
          <p:cNvSpPr/>
          <p:nvPr/>
        </p:nvSpPr>
        <p:spPr>
          <a:xfrm>
            <a:off x="-1" y="3500437"/>
            <a:ext cx="9144002" cy="92076"/>
          </a:xfrm>
          <a:prstGeom prst="rect">
            <a:avLst/>
          </a:prstGeom>
          <a:solidFill>
            <a:srgbClr val="D20A43">
              <a:alpha val="89999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32" name="屏幕快照 2015-10-21 下午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16237" y="4365625"/>
            <a:ext cx="990601" cy="86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Shape 233"/>
          <p:cNvSpPr/>
          <p:nvPr/>
        </p:nvSpPr>
        <p:spPr>
          <a:xfrm flipV="1">
            <a:off x="4068762" y="4510087"/>
            <a:ext cx="2447926" cy="6477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14" y="0"/>
                </a:moveTo>
                <a:cubicBezTo>
                  <a:pt x="320" y="0"/>
                  <a:pt x="0" y="1209"/>
                  <a:pt x="0" y="2700"/>
                </a:cubicBezTo>
                <a:lnTo>
                  <a:pt x="0" y="18900"/>
                </a:lnTo>
                <a:cubicBezTo>
                  <a:pt x="0" y="20391"/>
                  <a:pt x="320" y="21600"/>
                  <a:pt x="714" y="21600"/>
                </a:cubicBezTo>
                <a:lnTo>
                  <a:pt x="20886" y="21600"/>
                </a:lnTo>
                <a:cubicBezTo>
                  <a:pt x="21280" y="21600"/>
                  <a:pt x="21600" y="20391"/>
                  <a:pt x="21600" y="18900"/>
                </a:cubicBezTo>
                <a:lnTo>
                  <a:pt x="21600" y="2700"/>
                </a:lnTo>
                <a:cubicBezTo>
                  <a:pt x="21600" y="1209"/>
                  <a:pt x="21280" y="0"/>
                  <a:pt x="20886" y="0"/>
                </a:cubicBezTo>
                <a:close/>
              </a:path>
            </a:pathLst>
          </a:custGeom>
          <a:solidFill>
            <a:srgbClr val="9FE35E"/>
          </a:solidFill>
          <a:ln>
            <a:solidFill>
              <a:srgbClr val="8BCF4A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34" name="Shape 234"/>
          <p:cNvSpPr/>
          <p:nvPr/>
        </p:nvSpPr>
        <p:spPr>
          <a:xfrm>
            <a:off x="4140200" y="4581525"/>
            <a:ext cx="2376488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/>
            <a:r>
              <a:t>YY909014161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>
            <p:ph type="title" idx="4294967295"/>
          </p:nvPr>
        </p:nvSpPr>
        <p:spPr>
          <a:xfrm>
            <a:off x="357187" y="-1"/>
            <a:ext cx="8229601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目录</a:t>
            </a:r>
          </a:p>
        </p:txBody>
      </p:sp>
      <p:sp>
        <p:nvSpPr>
          <p:cNvPr id="38" name="Shape 38"/>
          <p:cNvSpPr/>
          <p:nvPr/>
        </p:nvSpPr>
        <p:spPr>
          <a:xfrm>
            <a:off x="4787900" y="3213100"/>
            <a:ext cx="3626456" cy="21017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HTML与CSS基础介绍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了解前端的工作流程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情景分析</a:t>
            </a:r>
          </a:p>
          <a:p>
            <a:pPr marL="457200" indent="-457200">
              <a:lnSpc>
                <a:spcPct val="170000"/>
              </a:lnSpc>
              <a:buSzPct val="100000"/>
              <a:buAutoNum type="arabicPeriod" startAt="1"/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提问环节</a:t>
            </a:r>
          </a:p>
        </p:txBody>
      </p:sp>
      <p:pic>
        <p:nvPicPr>
          <p:cNvPr id="39" name="20140811154044046055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875" y="1412875"/>
            <a:ext cx="3775075" cy="2089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 idx="4294967295"/>
          </p:nvPr>
        </p:nvSpPr>
        <p:spPr>
          <a:xfrm>
            <a:off x="357187" y="-1"/>
            <a:ext cx="8229601" cy="1143002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b="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HTML与CSS基础介绍</a:t>
            </a:r>
          </a:p>
        </p:txBody>
      </p:sp>
      <p:sp>
        <p:nvSpPr>
          <p:cNvPr id="44" name="Shape 44"/>
          <p:cNvSpPr/>
          <p:nvPr/>
        </p:nvSpPr>
        <p:spPr>
          <a:xfrm>
            <a:off x="468312" y="1412875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了解HTML与CSS能给我们带来怎么样的帮助？</a:t>
            </a:r>
          </a:p>
        </p:txBody>
      </p:sp>
      <p:pic>
        <p:nvPicPr>
          <p:cNvPr id="45" name="搜狗截图201510201109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4212" y="2781300"/>
            <a:ext cx="3041651" cy="2208213"/>
          </a:xfrm>
          <a:prstGeom prst="rect">
            <a:avLst/>
          </a:prstGeom>
          <a:ln w="12700">
            <a:miter lim="400000"/>
          </a:ln>
        </p:spPr>
      </p:pic>
      <p:sp>
        <p:nvSpPr>
          <p:cNvPr id="46" name="Shape 46"/>
          <p:cNvSpPr/>
          <p:nvPr/>
        </p:nvSpPr>
        <p:spPr>
          <a:xfrm>
            <a:off x="3852862" y="3286125"/>
            <a:ext cx="4248151" cy="863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551" y="0"/>
                </a:moveTo>
                <a:lnTo>
                  <a:pt x="18049" y="0"/>
                </a:lnTo>
                <a:cubicBezTo>
                  <a:pt x="20010" y="0"/>
                  <a:pt x="21600" y="3232"/>
                  <a:pt x="21600" y="7220"/>
                </a:cubicBezTo>
                <a:cubicBezTo>
                  <a:pt x="21600" y="11207"/>
                  <a:pt x="20010" y="14440"/>
                  <a:pt x="18049" y="14440"/>
                </a:cubicBezTo>
                <a:lnTo>
                  <a:pt x="6836" y="14440"/>
                </a:lnTo>
                <a:lnTo>
                  <a:pt x="2293" y="21600"/>
                </a:lnTo>
                <a:lnTo>
                  <a:pt x="4843" y="14440"/>
                </a:lnTo>
                <a:lnTo>
                  <a:pt x="3551" y="14440"/>
                </a:lnTo>
                <a:cubicBezTo>
                  <a:pt x="1590" y="14440"/>
                  <a:pt x="0" y="11207"/>
                  <a:pt x="0" y="7220"/>
                </a:cubicBezTo>
                <a:cubicBezTo>
                  <a:pt x="0" y="3232"/>
                  <a:pt x="1590" y="0"/>
                  <a:pt x="3551" y="0"/>
                </a:cubicBezTo>
                <a:close/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7" name="Shape 47"/>
          <p:cNvSpPr/>
          <p:nvPr/>
        </p:nvSpPr>
        <p:spPr>
          <a:xfrm>
            <a:off x="3924300" y="3357562"/>
            <a:ext cx="3914140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微软雅黑"/>
                <a:ea typeface="微软雅黑"/>
                <a:cs typeface="微软雅黑"/>
                <a:sym typeface="微软雅黑"/>
              </a:rPr>
              <a:t>咦？这里排版错误了，怎么回事？</a:t>
            </a:r>
          </a:p>
        </p:txBody>
      </p:sp>
      <p:pic>
        <p:nvPicPr>
          <p:cNvPr id="48" name="yG~1OREI%P1{5O1@(~RM0EQQ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235825" y="4508500"/>
            <a:ext cx="1724025" cy="136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5" grpId="1"/>
      <p:bldP build="whole" bldLvl="1" animBg="1" rev="0" advAuto="0" spid="48" grpId="4"/>
      <p:bldP build="whole" bldLvl="1" animBg="1" rev="0" advAuto="0" spid="46" grpId="2"/>
      <p:bldP build="whole" bldLvl="1" animBg="1" rev="0" advAuto="0" spid="47" grpId="3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/>
        </p:nvSpPr>
        <p:spPr>
          <a:xfrm>
            <a:off x="323850" y="1196975"/>
            <a:ext cx="8033678" cy="7147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2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网页主要由三部分组成：</a:t>
            </a:r>
          </a:p>
          <a:p>
            <a:pPr>
              <a:lnSpc>
                <a:spcPct val="12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	结构（Structure）、表现（Presentation）和行为（Behavior）</a:t>
            </a:r>
          </a:p>
        </p:txBody>
      </p:sp>
      <p:pic>
        <p:nvPicPr>
          <p:cNvPr id="53" name="progressive-enhancemen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63712" y="2205037"/>
            <a:ext cx="6011863" cy="37179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about-best-friends-html-css-and-js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692275" y="2276475"/>
            <a:ext cx="6191250" cy="3648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3" grpId="1"/>
      <p:bldP build="whole" bldLvl="1" animBg="1" rev="0" advAuto="0" spid="54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>
            <a:off x="468312" y="1270000"/>
            <a:ext cx="8208963" cy="9108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HTML是用来描述网页的一种语言。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HTML文档 = 网页。</a:t>
            </a:r>
          </a:p>
        </p:txBody>
      </p:sp>
      <p:sp>
        <p:nvSpPr>
          <p:cNvPr id="59" name="Shape 59"/>
          <p:cNvSpPr/>
          <p:nvPr/>
        </p:nvSpPr>
        <p:spPr>
          <a:xfrm>
            <a:off x="468312" y="2274887"/>
            <a:ext cx="8208963" cy="910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HTML标签。&lt;html&gt;、&lt;head&gt;、&lt;body&gt;、&lt;img&gt;等。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HTML元素。元素是用来定义页面、内容、结构的标识符。</a:t>
            </a:r>
          </a:p>
        </p:txBody>
      </p:sp>
      <p:pic>
        <p:nvPicPr>
          <p:cNvPr id="60" name="搜狗截图2015102110491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9750" y="3644900"/>
            <a:ext cx="4171950" cy="1944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搜狗截图2015102110522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156325" y="4149725"/>
            <a:ext cx="1611313" cy="9366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搜狗截图2015102014463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7950" y="1120775"/>
            <a:ext cx="8874125" cy="504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0" grpId="2"/>
      <p:bldP build="whole" bldLvl="1" animBg="1" rev="0" advAuto="0" spid="62" grpId="4"/>
      <p:bldP build="whole" bldLvl="1" animBg="1" rev="0" advAuto="0" spid="59" grpId="1"/>
      <p:bldP build="whole" bldLvl="1" animBg="1" rev="0" advAuto="0" spid="61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468312" y="1270000"/>
            <a:ext cx="8208963" cy="136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HTML属性。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HTML标签可以拥有属性。</a:t>
            </a:r>
          </a:p>
          <a:p>
            <a: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属性提供了有关 HTML 元素的更多的信息。</a:t>
            </a:r>
          </a:p>
        </p:txBody>
      </p:sp>
      <p:pic>
        <p:nvPicPr>
          <p:cNvPr id="67" name="搜狗截图2015102017434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6875" y="2925762"/>
            <a:ext cx="8334375" cy="647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搜狗截图20151021103558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74650" y="1249362"/>
            <a:ext cx="6645275" cy="887413"/>
          </a:xfrm>
          <a:prstGeom prst="rect">
            <a:avLst/>
          </a:prstGeom>
          <a:ln w="12700">
            <a:miter lim="400000"/>
          </a:ln>
        </p:spPr>
      </p:pic>
      <p:pic>
        <p:nvPicPr>
          <p:cNvPr id="72" name="搜狗截图2015102110364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96875" y="2349500"/>
            <a:ext cx="6626225" cy="731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73" name="搜狗截图20151021103705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95287" y="3286125"/>
            <a:ext cx="6692901" cy="712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搜狗截图20151021103738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96875" y="4221162"/>
            <a:ext cx="6696075" cy="887413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 flipV="1">
            <a:off x="7524750" y="1557337"/>
            <a:ext cx="576263" cy="4318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6" name="Shape 76"/>
          <p:cNvSpPr/>
          <p:nvPr/>
        </p:nvSpPr>
        <p:spPr>
          <a:xfrm flipV="1">
            <a:off x="7524750" y="2565400"/>
            <a:ext cx="576263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7" name="Shape 77"/>
          <p:cNvSpPr/>
          <p:nvPr/>
        </p:nvSpPr>
        <p:spPr>
          <a:xfrm flipV="1">
            <a:off x="7524750" y="3502025"/>
            <a:ext cx="576263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78" name="Shape 78"/>
          <p:cNvSpPr/>
          <p:nvPr/>
        </p:nvSpPr>
        <p:spPr>
          <a:xfrm flipV="1">
            <a:off x="7524750" y="4438650"/>
            <a:ext cx="576263" cy="431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479" y="0"/>
                </a:moveTo>
                <a:lnTo>
                  <a:pt x="5765" y="1191"/>
                </a:lnTo>
                <a:lnTo>
                  <a:pt x="6099" y="2382"/>
                </a:lnTo>
                <a:lnTo>
                  <a:pt x="6496" y="3542"/>
                </a:lnTo>
                <a:lnTo>
                  <a:pt x="6972" y="4685"/>
                </a:lnTo>
                <a:lnTo>
                  <a:pt x="7496" y="5813"/>
                </a:lnTo>
                <a:lnTo>
                  <a:pt x="8100" y="6909"/>
                </a:lnTo>
                <a:lnTo>
                  <a:pt x="8767" y="8005"/>
                </a:lnTo>
                <a:lnTo>
                  <a:pt x="9498" y="9116"/>
                </a:lnTo>
                <a:lnTo>
                  <a:pt x="9990" y="9752"/>
                </a:lnTo>
                <a:lnTo>
                  <a:pt x="10879" y="8561"/>
                </a:lnTo>
                <a:lnTo>
                  <a:pt x="11388" y="7830"/>
                </a:lnTo>
                <a:lnTo>
                  <a:pt x="11912" y="7163"/>
                </a:lnTo>
                <a:lnTo>
                  <a:pt x="12436" y="6512"/>
                </a:lnTo>
                <a:lnTo>
                  <a:pt x="12912" y="5940"/>
                </a:lnTo>
                <a:lnTo>
                  <a:pt x="13405" y="5416"/>
                </a:lnTo>
                <a:lnTo>
                  <a:pt x="13865" y="4939"/>
                </a:lnTo>
                <a:lnTo>
                  <a:pt x="14326" y="4479"/>
                </a:lnTo>
                <a:lnTo>
                  <a:pt x="14771" y="4082"/>
                </a:lnTo>
                <a:lnTo>
                  <a:pt x="15199" y="3748"/>
                </a:lnTo>
                <a:lnTo>
                  <a:pt x="15596" y="3446"/>
                </a:lnTo>
                <a:lnTo>
                  <a:pt x="15994" y="3161"/>
                </a:lnTo>
                <a:lnTo>
                  <a:pt x="16391" y="2954"/>
                </a:lnTo>
                <a:lnTo>
                  <a:pt x="16756" y="2795"/>
                </a:lnTo>
                <a:lnTo>
                  <a:pt x="17089" y="2684"/>
                </a:lnTo>
                <a:lnTo>
                  <a:pt x="17455" y="2621"/>
                </a:lnTo>
                <a:lnTo>
                  <a:pt x="17756" y="2589"/>
                </a:lnTo>
                <a:lnTo>
                  <a:pt x="18090" y="2621"/>
                </a:lnTo>
                <a:lnTo>
                  <a:pt x="18376" y="2684"/>
                </a:lnTo>
                <a:lnTo>
                  <a:pt x="18678" y="2795"/>
                </a:lnTo>
                <a:lnTo>
                  <a:pt x="18916" y="2922"/>
                </a:lnTo>
                <a:lnTo>
                  <a:pt x="19186" y="3145"/>
                </a:lnTo>
                <a:lnTo>
                  <a:pt x="19440" y="3383"/>
                </a:lnTo>
                <a:lnTo>
                  <a:pt x="19646" y="3653"/>
                </a:lnTo>
                <a:lnTo>
                  <a:pt x="19869" y="3955"/>
                </a:lnTo>
                <a:lnTo>
                  <a:pt x="20044" y="4272"/>
                </a:lnTo>
                <a:lnTo>
                  <a:pt x="20298" y="4638"/>
                </a:lnTo>
                <a:lnTo>
                  <a:pt x="19472" y="5082"/>
                </a:lnTo>
                <a:lnTo>
                  <a:pt x="18614" y="5670"/>
                </a:lnTo>
                <a:lnTo>
                  <a:pt x="17725" y="6337"/>
                </a:lnTo>
                <a:lnTo>
                  <a:pt x="16819" y="7099"/>
                </a:lnTo>
                <a:lnTo>
                  <a:pt x="15898" y="7989"/>
                </a:lnTo>
                <a:lnTo>
                  <a:pt x="14961" y="8958"/>
                </a:lnTo>
                <a:lnTo>
                  <a:pt x="13976" y="10054"/>
                </a:lnTo>
                <a:lnTo>
                  <a:pt x="12976" y="11245"/>
                </a:lnTo>
                <a:lnTo>
                  <a:pt x="12102" y="12341"/>
                </a:lnTo>
                <a:lnTo>
                  <a:pt x="13214" y="13675"/>
                </a:lnTo>
                <a:lnTo>
                  <a:pt x="13675" y="14199"/>
                </a:lnTo>
                <a:lnTo>
                  <a:pt x="14167" y="14691"/>
                </a:lnTo>
                <a:lnTo>
                  <a:pt x="14628" y="15136"/>
                </a:lnTo>
                <a:lnTo>
                  <a:pt x="15088" y="15565"/>
                </a:lnTo>
                <a:lnTo>
                  <a:pt x="15533" y="15930"/>
                </a:lnTo>
                <a:lnTo>
                  <a:pt x="15994" y="16295"/>
                </a:lnTo>
                <a:lnTo>
                  <a:pt x="16422" y="16597"/>
                </a:lnTo>
                <a:lnTo>
                  <a:pt x="16883" y="16883"/>
                </a:lnTo>
                <a:lnTo>
                  <a:pt x="17312" y="17121"/>
                </a:lnTo>
                <a:lnTo>
                  <a:pt x="17725" y="17312"/>
                </a:lnTo>
                <a:lnTo>
                  <a:pt x="18154" y="17486"/>
                </a:lnTo>
                <a:lnTo>
                  <a:pt x="18582" y="17614"/>
                </a:lnTo>
                <a:lnTo>
                  <a:pt x="19011" y="17693"/>
                </a:lnTo>
                <a:lnTo>
                  <a:pt x="19408" y="17756"/>
                </a:lnTo>
                <a:lnTo>
                  <a:pt x="19805" y="17756"/>
                </a:lnTo>
                <a:lnTo>
                  <a:pt x="20504" y="17725"/>
                </a:lnTo>
                <a:lnTo>
                  <a:pt x="21171" y="17645"/>
                </a:lnTo>
                <a:lnTo>
                  <a:pt x="21600" y="17550"/>
                </a:lnTo>
                <a:lnTo>
                  <a:pt x="21330" y="18122"/>
                </a:lnTo>
                <a:lnTo>
                  <a:pt x="21108" y="18582"/>
                </a:lnTo>
                <a:lnTo>
                  <a:pt x="20901" y="19011"/>
                </a:lnTo>
                <a:lnTo>
                  <a:pt x="20711" y="19408"/>
                </a:lnTo>
                <a:lnTo>
                  <a:pt x="20504" y="19742"/>
                </a:lnTo>
                <a:lnTo>
                  <a:pt x="20314" y="20044"/>
                </a:lnTo>
                <a:lnTo>
                  <a:pt x="20171" y="20314"/>
                </a:lnTo>
                <a:lnTo>
                  <a:pt x="19980" y="20536"/>
                </a:lnTo>
                <a:lnTo>
                  <a:pt x="19837" y="20711"/>
                </a:lnTo>
                <a:lnTo>
                  <a:pt x="19440" y="21044"/>
                </a:lnTo>
                <a:lnTo>
                  <a:pt x="18979" y="21298"/>
                </a:lnTo>
                <a:lnTo>
                  <a:pt x="18487" y="21409"/>
                </a:lnTo>
                <a:lnTo>
                  <a:pt x="17915" y="21473"/>
                </a:lnTo>
                <a:lnTo>
                  <a:pt x="17582" y="21441"/>
                </a:lnTo>
                <a:lnTo>
                  <a:pt x="17216" y="21394"/>
                </a:lnTo>
                <a:lnTo>
                  <a:pt x="16851" y="21298"/>
                </a:lnTo>
                <a:lnTo>
                  <a:pt x="16486" y="21139"/>
                </a:lnTo>
                <a:lnTo>
                  <a:pt x="16089" y="20965"/>
                </a:lnTo>
                <a:lnTo>
                  <a:pt x="15692" y="20742"/>
                </a:lnTo>
                <a:lnTo>
                  <a:pt x="15263" y="20472"/>
                </a:lnTo>
                <a:lnTo>
                  <a:pt x="14834" y="20171"/>
                </a:lnTo>
                <a:lnTo>
                  <a:pt x="14405" y="19837"/>
                </a:lnTo>
                <a:lnTo>
                  <a:pt x="13961" y="19440"/>
                </a:lnTo>
                <a:lnTo>
                  <a:pt x="13500" y="19043"/>
                </a:lnTo>
                <a:lnTo>
                  <a:pt x="12515" y="18058"/>
                </a:lnTo>
                <a:lnTo>
                  <a:pt x="12039" y="17518"/>
                </a:lnTo>
                <a:lnTo>
                  <a:pt x="11515" y="16946"/>
                </a:lnTo>
                <a:lnTo>
                  <a:pt x="10991" y="16295"/>
                </a:lnTo>
                <a:lnTo>
                  <a:pt x="9990" y="15104"/>
                </a:lnTo>
                <a:lnTo>
                  <a:pt x="9482" y="15835"/>
                </a:lnTo>
                <a:lnTo>
                  <a:pt x="9021" y="16518"/>
                </a:lnTo>
                <a:lnTo>
                  <a:pt x="8592" y="17121"/>
                </a:lnTo>
                <a:lnTo>
                  <a:pt x="8132" y="17693"/>
                </a:lnTo>
                <a:lnTo>
                  <a:pt x="7735" y="18217"/>
                </a:lnTo>
                <a:lnTo>
                  <a:pt x="7306" y="18741"/>
                </a:lnTo>
                <a:lnTo>
                  <a:pt x="6909" y="19170"/>
                </a:lnTo>
                <a:lnTo>
                  <a:pt x="6544" y="19583"/>
                </a:lnTo>
                <a:lnTo>
                  <a:pt x="6146" y="19948"/>
                </a:lnTo>
                <a:lnTo>
                  <a:pt x="5813" y="20314"/>
                </a:lnTo>
                <a:lnTo>
                  <a:pt x="5448" y="20599"/>
                </a:lnTo>
                <a:lnTo>
                  <a:pt x="5114" y="20869"/>
                </a:lnTo>
                <a:lnTo>
                  <a:pt x="4812" y="21076"/>
                </a:lnTo>
                <a:lnTo>
                  <a:pt x="4479" y="21266"/>
                </a:lnTo>
                <a:lnTo>
                  <a:pt x="4209" y="21409"/>
                </a:lnTo>
                <a:lnTo>
                  <a:pt x="3907" y="21505"/>
                </a:lnTo>
                <a:lnTo>
                  <a:pt x="3621" y="21568"/>
                </a:lnTo>
                <a:lnTo>
                  <a:pt x="3351" y="21600"/>
                </a:lnTo>
                <a:lnTo>
                  <a:pt x="3145" y="21568"/>
                </a:lnTo>
                <a:lnTo>
                  <a:pt x="2748" y="21473"/>
                </a:lnTo>
                <a:lnTo>
                  <a:pt x="2382" y="21330"/>
                </a:lnTo>
                <a:lnTo>
                  <a:pt x="1985" y="21076"/>
                </a:lnTo>
                <a:lnTo>
                  <a:pt x="1588" y="20742"/>
                </a:lnTo>
                <a:lnTo>
                  <a:pt x="1191" y="20314"/>
                </a:lnTo>
                <a:lnTo>
                  <a:pt x="794" y="19837"/>
                </a:lnTo>
                <a:lnTo>
                  <a:pt x="397" y="19249"/>
                </a:lnTo>
                <a:lnTo>
                  <a:pt x="0" y="18582"/>
                </a:lnTo>
                <a:lnTo>
                  <a:pt x="270" y="18646"/>
                </a:lnTo>
                <a:lnTo>
                  <a:pt x="524" y="18709"/>
                </a:lnTo>
                <a:lnTo>
                  <a:pt x="731" y="18741"/>
                </a:lnTo>
                <a:lnTo>
                  <a:pt x="921" y="18741"/>
                </a:lnTo>
                <a:lnTo>
                  <a:pt x="1255" y="18709"/>
                </a:lnTo>
                <a:lnTo>
                  <a:pt x="1620" y="18646"/>
                </a:lnTo>
                <a:lnTo>
                  <a:pt x="1954" y="18551"/>
                </a:lnTo>
                <a:lnTo>
                  <a:pt x="2319" y="18439"/>
                </a:lnTo>
                <a:lnTo>
                  <a:pt x="2716" y="18249"/>
                </a:lnTo>
                <a:lnTo>
                  <a:pt x="3081" y="18042"/>
                </a:lnTo>
                <a:lnTo>
                  <a:pt x="3478" y="17756"/>
                </a:lnTo>
                <a:lnTo>
                  <a:pt x="3844" y="17486"/>
                </a:lnTo>
                <a:lnTo>
                  <a:pt x="4241" y="17153"/>
                </a:lnTo>
                <a:lnTo>
                  <a:pt x="4654" y="16756"/>
                </a:lnTo>
                <a:lnTo>
                  <a:pt x="5051" y="16359"/>
                </a:lnTo>
                <a:lnTo>
                  <a:pt x="5479" y="15898"/>
                </a:lnTo>
                <a:lnTo>
                  <a:pt x="5876" y="15422"/>
                </a:lnTo>
                <a:lnTo>
                  <a:pt x="6305" y="14898"/>
                </a:lnTo>
                <a:lnTo>
                  <a:pt x="6734" y="14326"/>
                </a:lnTo>
                <a:lnTo>
                  <a:pt x="7195" y="13706"/>
                </a:lnTo>
                <a:lnTo>
                  <a:pt x="8005" y="12547"/>
                </a:lnTo>
                <a:lnTo>
                  <a:pt x="7401" y="11753"/>
                </a:lnTo>
                <a:lnTo>
                  <a:pt x="6893" y="11086"/>
                </a:lnTo>
                <a:lnTo>
                  <a:pt x="5972" y="9815"/>
                </a:lnTo>
                <a:lnTo>
                  <a:pt x="5543" y="9228"/>
                </a:lnTo>
                <a:lnTo>
                  <a:pt x="5178" y="8656"/>
                </a:lnTo>
                <a:lnTo>
                  <a:pt x="4812" y="8100"/>
                </a:lnTo>
                <a:lnTo>
                  <a:pt x="4511" y="7592"/>
                </a:lnTo>
                <a:lnTo>
                  <a:pt x="4241" y="7099"/>
                </a:lnTo>
                <a:lnTo>
                  <a:pt x="3955" y="6607"/>
                </a:lnTo>
                <a:lnTo>
                  <a:pt x="3748" y="6178"/>
                </a:lnTo>
                <a:lnTo>
                  <a:pt x="3558" y="5765"/>
                </a:lnTo>
                <a:lnTo>
                  <a:pt x="3415" y="5368"/>
                </a:lnTo>
                <a:lnTo>
                  <a:pt x="3319" y="5003"/>
                </a:lnTo>
                <a:lnTo>
                  <a:pt x="3224" y="4654"/>
                </a:lnTo>
                <a:lnTo>
                  <a:pt x="3161" y="4320"/>
                </a:lnTo>
                <a:lnTo>
                  <a:pt x="3161" y="4050"/>
                </a:lnTo>
                <a:lnTo>
                  <a:pt x="3192" y="3621"/>
                </a:lnTo>
                <a:lnTo>
                  <a:pt x="3288" y="3192"/>
                </a:lnTo>
                <a:lnTo>
                  <a:pt x="3478" y="2748"/>
                </a:lnTo>
                <a:lnTo>
                  <a:pt x="3748" y="2224"/>
                </a:lnTo>
                <a:lnTo>
                  <a:pt x="4050" y="1699"/>
                </a:lnTo>
                <a:lnTo>
                  <a:pt x="4447" y="1159"/>
                </a:lnTo>
                <a:lnTo>
                  <a:pt x="4939" y="604"/>
                </a:lnTo>
                <a:lnTo>
                  <a:pt x="5479" y="0"/>
                </a:lnTo>
                <a:close/>
              </a:path>
            </a:pathLst>
          </a:custGeom>
          <a:gradFill>
            <a:gsLst>
              <a:gs pos="0">
                <a:srgbClr val="F63771"/>
              </a:gs>
              <a:gs pos="100000">
                <a:srgbClr val="F27144"/>
              </a:gs>
            </a:gsLst>
            <a:path path="circle">
              <a:fillToRect l="37721" t="-19636" r="62278" b="119636"/>
            </a:path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Class="entr" nodeType="after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Class="entr" nodeType="afterEffect" presetID="9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Class="entr" nodeType="after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5" grpId="4"/>
      <p:bldP build="whole" bldLvl="1" animBg="1" rev="0" advAuto="0" spid="73" grpId="2"/>
      <p:bldP build="whole" bldLvl="1" animBg="1" rev="0" advAuto="0" spid="76" grpId="5"/>
      <p:bldP build="whole" bldLvl="1" animBg="1" rev="0" advAuto="0" spid="72" grpId="1"/>
      <p:bldP build="whole" bldLvl="1" animBg="1" rev="0" advAuto="0" spid="74" grpId="3"/>
      <p:bldP build="whole" bldLvl="1" animBg="1" rev="0" advAuto="0" spid="78" grpId="7"/>
      <p:bldP build="whole" bldLvl="1" animBg="1" rev="0" advAuto="0" spid="77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8312" y="1270000"/>
            <a:ext cx="8208963" cy="459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120000"/>
              </a:lnSpc>
              <a:defRPr sz="24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CSS语法</a:t>
            </a:r>
          </a:p>
        </p:txBody>
      </p:sp>
      <p:sp>
        <p:nvSpPr>
          <p:cNvPr id="83" name="Shape 83"/>
          <p:cNvSpPr/>
          <p:nvPr/>
        </p:nvSpPr>
        <p:spPr>
          <a:xfrm>
            <a:off x="252412" y="1917700"/>
            <a:ext cx="8147557" cy="23759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选择器</a:t>
            </a:r>
          </a:p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选择器能够为确定元素加入指定样式,包括ID、类、标签选择器等等。</a:t>
            </a:r>
          </a:p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属性</a:t>
            </a:r>
          </a:p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属性定义了为元素加入样式的种类。（冒号之前）</a:t>
            </a:r>
          </a:p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值</a:t>
            </a:r>
          </a:p>
          <a:p>
            <a:pPr>
              <a:lnSpc>
                <a:spcPct val="140000"/>
              </a:lnSpc>
              <a:defRPr sz="20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    样式种类的具体数值。（冒号和分号之间）</a:t>
            </a:r>
          </a:p>
        </p:txBody>
      </p:sp>
      <p:pic>
        <p:nvPicPr>
          <p:cNvPr id="84" name="ct_css_selector.g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9575" y="4546600"/>
            <a:ext cx="4691063" cy="160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85" name="搜狗截图2015102111511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72225" y="4797425"/>
            <a:ext cx="1743075" cy="10572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84" grpId="1"/>
      <p:bldP build="whole" bldLvl="1" animBg="1" rev="0" advAuto="0" spid="85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宋体"/>
        <a:ea typeface="宋体"/>
        <a:cs typeface="宋体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宋体"/>
        <a:ea typeface="宋体"/>
        <a:cs typeface="宋体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Franklin Gothic Book"/>
            <a:ea typeface="Franklin Gothic Book"/>
            <a:cs typeface="Franklin Gothic Book"/>
            <a:sym typeface="Franklin Gothic Boo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